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7" r:id="rId2"/>
    <p:sldId id="278" r:id="rId3"/>
    <p:sldId id="297" r:id="rId4"/>
    <p:sldId id="280" r:id="rId5"/>
    <p:sldId id="287" r:id="rId6"/>
    <p:sldId id="279" r:id="rId7"/>
    <p:sldId id="281" r:id="rId8"/>
    <p:sldId id="293" r:id="rId9"/>
    <p:sldId id="265" r:id="rId10"/>
    <p:sldId id="266" r:id="rId11"/>
    <p:sldId id="268" r:id="rId12"/>
    <p:sldId id="269" r:id="rId13"/>
    <p:sldId id="285" r:id="rId14"/>
    <p:sldId id="289" r:id="rId15"/>
    <p:sldId id="290" r:id="rId16"/>
    <p:sldId id="291" r:id="rId17"/>
    <p:sldId id="292" r:id="rId18"/>
    <p:sldId id="270" r:id="rId19"/>
    <p:sldId id="267" r:id="rId20"/>
    <p:sldId id="296" r:id="rId21"/>
    <p:sldId id="294"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690" autoAdjust="0"/>
  </p:normalViewPr>
  <p:slideViewPr>
    <p:cSldViewPr snapToGrid="0">
      <p:cViewPr varScale="1">
        <p:scale>
          <a:sx n="79" d="100"/>
          <a:sy n="79" d="100"/>
        </p:scale>
        <p:origin x="188"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7A089-F5E5-40F6-A2FC-646B180A83F2}"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58924-DA1D-4EE6-BEC6-17CFD6444821}" type="slidenum">
              <a:rPr lang="en-US" smtClean="0"/>
              <a:t>‹#›</a:t>
            </a:fld>
            <a:endParaRPr lang="en-US"/>
          </a:p>
        </p:txBody>
      </p:sp>
    </p:spTree>
    <p:extLst>
      <p:ext uri="{BB962C8B-B14F-4D97-AF65-F5344CB8AC3E}">
        <p14:creationId xmlns:p14="http://schemas.microsoft.com/office/powerpoint/2010/main" val="234579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EEFD20-17FB-4F96-A16B-8C33CE43CA96}"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425552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EFD20-17FB-4F96-A16B-8C33CE43CA96}"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292507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EFD20-17FB-4F96-A16B-8C33CE43CA96}"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2175268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6A64C349-566F-41EB-9B3F-EE211C898BA2}"/>
              </a:ext>
            </a:extLst>
          </p:cNvPr>
          <p:cNvSpPr txBox="1"/>
          <p:nvPr userDrawn="1"/>
        </p:nvSpPr>
        <p:spPr>
          <a:xfrm>
            <a:off x="642729" y="6436514"/>
            <a:ext cx="5243483" cy="184666"/>
          </a:xfrm>
          <a:prstGeom prst="rect">
            <a:avLst/>
          </a:prstGeom>
          <a:noFill/>
        </p:spPr>
        <p:txBody>
          <a:bodyPr wrap="square" lIns="0" tIns="0" rIns="0" bIns="0" rtlCol="0" anchor="b" anchorCtr="0">
            <a:spAutoFit/>
          </a:bodyPr>
          <a:lstStyle/>
          <a:p>
            <a:r>
              <a:rPr lang="en-US" sz="600" b="1" baseline="0">
                <a:solidFill>
                  <a:schemeClr val="tx1"/>
                </a:solidFill>
              </a:rPr>
              <a:t>UNITED</a:t>
            </a:r>
            <a:r>
              <a:rPr lang="en-US" sz="600" b="1">
                <a:solidFill>
                  <a:schemeClr val="bg1"/>
                </a:solidFill>
              </a:rPr>
              <a:t> </a:t>
            </a:r>
            <a:r>
              <a:rPr lang="en-US" sz="600" b="1" baseline="0">
                <a:solidFill>
                  <a:schemeClr val="tx1"/>
                </a:solidFill>
              </a:rPr>
              <a:t>NATIONS</a:t>
            </a:r>
            <a:r>
              <a:rPr lang="en-US" sz="600" b="1">
                <a:solidFill>
                  <a:schemeClr val="bg1"/>
                </a:solidFill>
              </a:rPr>
              <a:t> </a:t>
            </a:r>
            <a:endParaRPr lang="en-US" sz="600" b="1" baseline="0">
              <a:solidFill>
                <a:schemeClr val="tx1"/>
              </a:solidFill>
            </a:endParaRPr>
          </a:p>
          <a:p>
            <a:r>
              <a:rPr lang="en-US" sz="600" baseline="0">
                <a:solidFill>
                  <a:schemeClr val="tx1"/>
                </a:solidFill>
              </a:rPr>
              <a:t>DEPARTMENT</a:t>
            </a:r>
            <a:r>
              <a:rPr lang="en-US" sz="600">
                <a:solidFill>
                  <a:schemeClr val="bg1"/>
                </a:solidFill>
              </a:rPr>
              <a:t> </a:t>
            </a:r>
            <a:r>
              <a:rPr lang="en-US" sz="600" baseline="0">
                <a:solidFill>
                  <a:schemeClr val="tx1"/>
                </a:solidFill>
              </a:rPr>
              <a:t>OF</a:t>
            </a:r>
            <a:r>
              <a:rPr lang="en-US" sz="600">
                <a:solidFill>
                  <a:schemeClr val="bg1"/>
                </a:solidFill>
              </a:rPr>
              <a:t> </a:t>
            </a:r>
            <a:r>
              <a:rPr lang="en-US" sz="600" baseline="0">
                <a:solidFill>
                  <a:schemeClr val="tx1"/>
                </a:solidFill>
              </a:rPr>
              <a:t>OPERATIONAL</a:t>
            </a:r>
            <a:r>
              <a:rPr lang="en-US" sz="600">
                <a:solidFill>
                  <a:schemeClr val="bg1"/>
                </a:solidFill>
              </a:rPr>
              <a:t> </a:t>
            </a:r>
            <a:r>
              <a:rPr lang="en-US" sz="600" baseline="0">
                <a:solidFill>
                  <a:schemeClr val="tx1"/>
                </a:solidFill>
              </a:rPr>
              <a:t>SUPPORT</a:t>
            </a:r>
          </a:p>
        </p:txBody>
      </p:sp>
      <p:pic>
        <p:nvPicPr>
          <p:cNvPr id="8" name="Immagine 7">
            <a:extLst>
              <a:ext uri="{FF2B5EF4-FFF2-40B4-BE49-F238E27FC236}">
                <a16:creationId xmlns:a16="http://schemas.microsoft.com/office/drawing/2014/main" id="{FD53AA8E-2EFA-4705-82FF-6985A4FC205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5848" t="1526"/>
          <a:stretch/>
        </p:blipFill>
        <p:spPr>
          <a:xfrm>
            <a:off x="0" y="1"/>
            <a:ext cx="12192001" cy="6853533"/>
          </a:xfrm>
          <a:prstGeom prst="rect">
            <a:avLst/>
          </a:prstGeom>
        </p:spPr>
      </p:pic>
      <p:graphicFrame>
        <p:nvGraphicFramePr>
          <p:cNvPr id="5" name="Object 4" hidden="1">
            <a:extLst>
              <a:ext uri="{FF2B5EF4-FFF2-40B4-BE49-F238E27FC236}">
                <a16:creationId xmlns:a16="http://schemas.microsoft.com/office/drawing/2014/main" id="{EE57EE83-8E8E-4BD6-BB9A-5E650DA30587}"/>
              </a:ext>
            </a:extLst>
          </p:cNvPr>
          <p:cNvGraphicFramePr>
            <a:graphicFrameLocks noChangeAspect="1"/>
          </p:cNvGraphicFramePr>
          <p:nvPr userDrawn="1">
            <p:custDataLst>
              <p:tags r:id="rId1"/>
            </p:custDataLst>
          </p:nvPr>
        </p:nvGraphicFramePr>
        <p:xfrm>
          <a:off x="1984" y="1489"/>
          <a:ext cx="1985" cy="1489"/>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5" name="Object 4" hidden="1">
                        <a:extLst>
                          <a:ext uri="{FF2B5EF4-FFF2-40B4-BE49-F238E27FC236}">
                            <a16:creationId xmlns:a16="http://schemas.microsoft.com/office/drawing/2014/main" id="{EE57EE83-8E8E-4BD6-BB9A-5E650DA30587}"/>
                          </a:ext>
                        </a:extLst>
                      </p:cNvPr>
                      <p:cNvPicPr/>
                      <p:nvPr/>
                    </p:nvPicPr>
                    <p:blipFill>
                      <a:blip r:embed="rId6"/>
                      <a:stretch>
                        <a:fillRect/>
                      </a:stretch>
                    </p:blipFill>
                    <p:spPr>
                      <a:xfrm>
                        <a:off x="1984" y="1489"/>
                        <a:ext cx="1985" cy="148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C7112CE-09C2-479B-8B2E-873A39722CEB}"/>
              </a:ext>
            </a:extLst>
          </p:cNvPr>
          <p:cNvSpPr/>
          <p:nvPr userDrawn="1">
            <p:custDataLst>
              <p:tags r:id="rId2"/>
            </p:custDataLst>
          </p:nvPr>
        </p:nvSpPr>
        <p:spPr>
          <a:xfrm>
            <a:off x="0" y="0"/>
            <a:ext cx="198373" cy="148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656290" y="1839887"/>
            <a:ext cx="10107459" cy="1107996"/>
          </a:xfrm>
        </p:spPr>
        <p:txBody>
          <a:bodyPr wrap="square" tIns="0" bIns="0" anchor="b" anchorCtr="0">
            <a:noAutofit/>
          </a:bodyPr>
          <a:lstStyle>
            <a:lvl1pPr>
              <a:defRPr sz="3600" cap="all" baseline="0">
                <a:solidFill>
                  <a:schemeClr val="bg1"/>
                </a:solidFill>
              </a:defRPr>
            </a:lvl1pPr>
          </a:lstStyle>
          <a:p>
            <a:r>
              <a:rPr lang="en-US"/>
              <a:t>Title</a:t>
            </a:r>
          </a:p>
        </p:txBody>
      </p:sp>
      <p:sp>
        <p:nvSpPr>
          <p:cNvPr id="3" name="Subtitle 2"/>
          <p:cNvSpPr>
            <a:spLocks noGrp="1"/>
          </p:cNvSpPr>
          <p:nvPr>
            <p:ph type="subTitle" idx="1"/>
          </p:nvPr>
        </p:nvSpPr>
        <p:spPr>
          <a:xfrm>
            <a:off x="656623" y="3032996"/>
            <a:ext cx="8534401" cy="289438"/>
          </a:xfrm>
        </p:spPr>
        <p:txBody>
          <a:bodyPr>
            <a:spAutoFit/>
          </a:bodyPr>
          <a:lstStyle>
            <a:lvl1pPr marL="0" indent="0" algn="l">
              <a:buNone/>
              <a:defRPr sz="1800" b="1">
                <a:solidFill>
                  <a:schemeClr val="bg1"/>
                </a:solidFill>
              </a:defRPr>
            </a:lvl1pPr>
            <a:lvl2pPr marL="457257" indent="0" algn="ctr">
              <a:buNone/>
              <a:defRPr>
                <a:solidFill>
                  <a:schemeClr val="tx1">
                    <a:tint val="75000"/>
                  </a:schemeClr>
                </a:solidFill>
              </a:defRPr>
            </a:lvl2pPr>
            <a:lvl3pPr marL="914514" indent="0" algn="ctr">
              <a:buNone/>
              <a:defRPr>
                <a:solidFill>
                  <a:schemeClr val="tx1">
                    <a:tint val="75000"/>
                  </a:schemeClr>
                </a:solidFill>
              </a:defRPr>
            </a:lvl3pPr>
            <a:lvl4pPr marL="1371772" indent="0" algn="ctr">
              <a:buNone/>
              <a:defRPr>
                <a:solidFill>
                  <a:schemeClr val="tx1">
                    <a:tint val="75000"/>
                  </a:schemeClr>
                </a:solidFill>
              </a:defRPr>
            </a:lvl4pPr>
            <a:lvl5pPr marL="1829029" indent="0" algn="ctr">
              <a:buNone/>
              <a:defRPr>
                <a:solidFill>
                  <a:schemeClr val="tx1">
                    <a:tint val="75000"/>
                  </a:schemeClr>
                </a:solidFill>
              </a:defRPr>
            </a:lvl5pPr>
            <a:lvl6pPr marL="2286286" indent="0" algn="ctr">
              <a:buNone/>
              <a:defRPr>
                <a:solidFill>
                  <a:schemeClr val="tx1">
                    <a:tint val="75000"/>
                  </a:schemeClr>
                </a:solidFill>
              </a:defRPr>
            </a:lvl6pPr>
            <a:lvl7pPr marL="2743543" indent="0" algn="ctr">
              <a:buNone/>
              <a:defRPr>
                <a:solidFill>
                  <a:schemeClr val="tx1">
                    <a:tint val="75000"/>
                  </a:schemeClr>
                </a:solidFill>
              </a:defRPr>
            </a:lvl7pPr>
            <a:lvl8pPr marL="3200800" indent="0" algn="ctr">
              <a:buNone/>
              <a:defRPr>
                <a:solidFill>
                  <a:schemeClr val="tx1">
                    <a:tint val="75000"/>
                  </a:schemeClr>
                </a:solidFill>
              </a:defRPr>
            </a:lvl8pPr>
            <a:lvl9pPr marL="3658058" indent="0" algn="ctr">
              <a:buNone/>
              <a:defRPr>
                <a:solidFill>
                  <a:schemeClr val="tx1">
                    <a:tint val="75000"/>
                  </a:schemeClr>
                </a:solidFill>
              </a:defRPr>
            </a:lvl9pPr>
          </a:lstStyle>
          <a:p>
            <a:r>
              <a:rPr lang="en-US"/>
              <a:t>Click to edit Master subtitle style</a:t>
            </a:r>
          </a:p>
        </p:txBody>
      </p:sp>
      <p:sp>
        <p:nvSpPr>
          <p:cNvPr id="48" name="Text Placeholder 47"/>
          <p:cNvSpPr>
            <a:spLocks noGrp="1"/>
          </p:cNvSpPr>
          <p:nvPr>
            <p:ph type="body" sz="quarter" idx="10" hasCustomPrompt="1"/>
          </p:nvPr>
        </p:nvSpPr>
        <p:spPr>
          <a:xfrm>
            <a:off x="656289" y="3418645"/>
            <a:ext cx="8616694" cy="1188750"/>
          </a:xfrm>
        </p:spPr>
        <p:txBody>
          <a:bodyPr>
            <a:noAutofit/>
          </a:bodyPr>
          <a:lstStyle>
            <a:lvl1pPr marL="0" indent="0">
              <a:buNone/>
              <a:defRPr sz="1400" b="0">
                <a:solidFill>
                  <a:schemeClr val="tx1">
                    <a:lumMod val="20000"/>
                    <a:lumOff val="80000"/>
                  </a:schemeClr>
                </a:solidFill>
              </a:defRPr>
            </a:lvl1pPr>
          </a:lstStyle>
          <a:p>
            <a:pPr lvl="0"/>
            <a:r>
              <a:rPr lang="en-US"/>
              <a:t>Click to add Speaker / Organization / Date</a:t>
            </a:r>
          </a:p>
        </p:txBody>
      </p:sp>
      <p:pic>
        <p:nvPicPr>
          <p:cNvPr id="17" name="Immagine 16">
            <a:extLst>
              <a:ext uri="{FF2B5EF4-FFF2-40B4-BE49-F238E27FC236}">
                <a16:creationId xmlns:a16="http://schemas.microsoft.com/office/drawing/2014/main" id="{CFAF56F0-3AC8-46C1-B7EE-582D7BDC5B5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1312" y="160020"/>
            <a:ext cx="2757983" cy="554355"/>
          </a:xfrm>
          <a:prstGeom prst="rect">
            <a:avLst/>
          </a:prstGeom>
        </p:spPr>
      </p:pic>
    </p:spTree>
    <p:extLst>
      <p:ext uri="{BB962C8B-B14F-4D97-AF65-F5344CB8AC3E}">
        <p14:creationId xmlns:p14="http://schemas.microsoft.com/office/powerpoint/2010/main" val="21355671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EFD20-17FB-4F96-A16B-8C33CE43CA96}"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303765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EEFD20-17FB-4F96-A16B-8C33CE43CA96}"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367425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EEFD20-17FB-4F96-A16B-8C33CE43CA96}"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147229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EEFD20-17FB-4F96-A16B-8C33CE43CA96}"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169283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EEFD20-17FB-4F96-A16B-8C33CE43CA96}"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235782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EFD20-17FB-4F96-A16B-8C33CE43CA96}"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411764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EEFD20-17FB-4F96-A16B-8C33CE43CA96}"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295452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EEFD20-17FB-4F96-A16B-8C33CE43CA96}"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0841E-AA5E-4C1E-88E8-941FC8C36ACC}" type="slidenum">
              <a:rPr lang="en-US" smtClean="0"/>
              <a:t>‹#›</a:t>
            </a:fld>
            <a:endParaRPr lang="en-US"/>
          </a:p>
        </p:txBody>
      </p:sp>
    </p:spTree>
    <p:extLst>
      <p:ext uri="{BB962C8B-B14F-4D97-AF65-F5344CB8AC3E}">
        <p14:creationId xmlns:p14="http://schemas.microsoft.com/office/powerpoint/2010/main" val="170682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EFD20-17FB-4F96-A16B-8C33CE43CA96}" type="datetimeFigureOut">
              <a:rPr lang="en-US" smtClean="0"/>
              <a:t>4/27/2023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0841E-AA5E-4C1E-88E8-941FC8C36ACC}" type="slidenum">
              <a:rPr lang="en-US" smtClean="0"/>
              <a:t>‹#›</a:t>
            </a:fld>
            <a:endParaRPr lang="en-US"/>
          </a:p>
        </p:txBody>
      </p:sp>
    </p:spTree>
    <p:extLst>
      <p:ext uri="{BB962C8B-B14F-4D97-AF65-F5344CB8AC3E}">
        <p14:creationId xmlns:p14="http://schemas.microsoft.com/office/powerpoint/2010/main" val="336100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sp>
        <p:nvSpPr>
          <p:cNvPr id="2" name="Title 1">
            <a:extLst>
              <a:ext uri="{FF2B5EF4-FFF2-40B4-BE49-F238E27FC236}">
                <a16:creationId xmlns:a16="http://schemas.microsoft.com/office/drawing/2014/main" id="{0F39BE70-6224-2E4F-8891-60D9C0D4599C}"/>
              </a:ext>
            </a:extLst>
          </p:cNvPr>
          <p:cNvSpPr>
            <a:spLocks noGrp="1"/>
          </p:cNvSpPr>
          <p:nvPr>
            <p:ph type="ctrTitle"/>
          </p:nvPr>
        </p:nvSpPr>
        <p:spPr>
          <a:xfrm>
            <a:off x="1654911" y="2035743"/>
            <a:ext cx="10107459" cy="1393403"/>
          </a:xfrm>
        </p:spPr>
        <p:txBody>
          <a:bodyPr/>
          <a:lstStyle/>
          <a:p>
            <a:r>
              <a:rPr lang="en-US" sz="5400" b="1" dirty="0"/>
              <a:t>Mapping in a Fragile context</a:t>
            </a:r>
            <a:endParaRPr lang="en-IT" sz="5400" dirty="0"/>
          </a:p>
        </p:txBody>
      </p:sp>
      <p:sp>
        <p:nvSpPr>
          <p:cNvPr id="4" name="Text Placeholder 3">
            <a:extLst>
              <a:ext uri="{FF2B5EF4-FFF2-40B4-BE49-F238E27FC236}">
                <a16:creationId xmlns:a16="http://schemas.microsoft.com/office/drawing/2014/main" id="{B1FBD7E3-5F4E-164D-9D9F-B5949011BE63}"/>
              </a:ext>
            </a:extLst>
          </p:cNvPr>
          <p:cNvSpPr>
            <a:spLocks noGrp="1"/>
          </p:cNvSpPr>
          <p:nvPr>
            <p:ph type="body" sz="quarter" idx="10"/>
          </p:nvPr>
        </p:nvSpPr>
        <p:spPr>
          <a:xfrm>
            <a:off x="1302619" y="3767444"/>
            <a:ext cx="7923437" cy="1935524"/>
          </a:xfrm>
        </p:spPr>
        <p:txBody>
          <a:bodyPr vert="horz" lIns="0" tIns="0" rIns="0" bIns="0" rtlCol="0" anchor="t">
            <a:noAutofit/>
          </a:bodyPr>
          <a:lstStyle/>
          <a:p>
            <a:r>
              <a:rPr lang="en-US" sz="2400" b="1">
                <a:solidFill>
                  <a:schemeClr val="bg1"/>
                </a:solidFill>
                <a:latin typeface="Arial"/>
                <a:cs typeface="Arial"/>
              </a:rPr>
              <a:t>Ahmed </a:t>
            </a:r>
            <a:r>
              <a:rPr lang="en-US" sz="2400" b="1" dirty="0">
                <a:solidFill>
                  <a:schemeClr val="bg1"/>
                </a:solidFill>
                <a:latin typeface="Arial"/>
                <a:cs typeface="Arial"/>
              </a:rPr>
              <a:t>Abdullahi</a:t>
            </a:r>
            <a:r>
              <a:rPr lang="en-US" sz="2400" b="1">
                <a:solidFill>
                  <a:schemeClr val="bg1"/>
                </a:solidFill>
                <a:latin typeface="Arial"/>
                <a:cs typeface="Arial"/>
              </a:rPr>
              <a:t>, Abdullahi Kelly,        </a:t>
            </a:r>
            <a:r>
              <a:rPr lang="en-US" sz="2400" b="1" dirty="0">
                <a:solidFill>
                  <a:schemeClr val="bg1"/>
                </a:solidFill>
                <a:latin typeface="Arial"/>
                <a:cs typeface="Arial"/>
              </a:rPr>
              <a:t>OSMSomalia </a:t>
            </a:r>
            <a:endParaRPr lang="it-IT" sz="2400" b="1" i="1" dirty="0">
              <a:solidFill>
                <a:schemeClr val="bg1"/>
              </a:solidFill>
              <a:latin typeface="Arial"/>
              <a:cs typeface="Arial"/>
            </a:endParaRPr>
          </a:p>
          <a:p>
            <a:endParaRPr lang="it-IT" sz="2400" i="1" dirty="0">
              <a:solidFill>
                <a:schemeClr val="bg1"/>
              </a:solidFill>
              <a:latin typeface="Arial"/>
              <a:cs typeface="Arial"/>
            </a:endParaRPr>
          </a:p>
          <a:p>
            <a:endParaRPr lang="en-US" sz="2400" i="1" dirty="0">
              <a:solidFill>
                <a:schemeClr val="bg1"/>
              </a:solidFill>
              <a:cs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290" y="526423"/>
            <a:ext cx="3897899" cy="1961952"/>
          </a:xfrm>
          <a:prstGeom prst="rect">
            <a:avLst/>
          </a:prstGeom>
        </p:spPr>
      </p:pic>
    </p:spTree>
    <p:extLst>
      <p:ext uri="{BB962C8B-B14F-4D97-AF65-F5344CB8AC3E}">
        <p14:creationId xmlns:p14="http://schemas.microsoft.com/office/powerpoint/2010/main" val="280987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810" y="568911"/>
            <a:ext cx="9144000" cy="826753"/>
          </a:xfrm>
        </p:spPr>
        <p:txBody>
          <a:bodyPr>
            <a:normAutofit fontScale="90000"/>
          </a:bodyPr>
          <a:lstStyle/>
          <a:p>
            <a:r>
              <a:rPr lang="en-US" dirty="0"/>
              <a:t>Approach </a:t>
            </a:r>
          </a:p>
        </p:txBody>
      </p:sp>
      <p:pic>
        <p:nvPicPr>
          <p:cNvPr id="4" name="Picture 3"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45" y="1239253"/>
            <a:ext cx="1626184" cy="17084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201" y="2947737"/>
            <a:ext cx="1610809" cy="1323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0045" y="4271211"/>
            <a:ext cx="1411120" cy="1191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045" y="5594685"/>
            <a:ext cx="1328572" cy="9951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3265194" y="2816811"/>
            <a:ext cx="2998787"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2875"/>
              </a:lnSpc>
            </a:pPr>
            <a:r>
              <a:rPr lang="en-US" altLang="zh-CN" sz="2400" dirty="0">
                <a:solidFill>
                  <a:srgbClr val="252827"/>
                </a:solidFill>
                <a:cs typeface="Arial" panose="020B0604020202020204" pitchFamily="34" charset="0"/>
                <a:sym typeface="Arial" panose="020B0604020202020204" pitchFamily="34" charset="0"/>
              </a:rPr>
              <a:t>DATA MODEL</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CONSULTATIONS &amp;</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CREATION</a:t>
            </a:r>
          </a:p>
        </p:txBody>
      </p:sp>
      <p:sp>
        <p:nvSpPr>
          <p:cNvPr id="11" name="Text Box 22"/>
          <p:cNvSpPr txBox="1">
            <a:spLocks noChangeArrowheads="1"/>
          </p:cNvSpPr>
          <p:nvPr/>
        </p:nvSpPr>
        <p:spPr bwMode="auto">
          <a:xfrm>
            <a:off x="3265194" y="4060574"/>
            <a:ext cx="323215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2875"/>
              </a:lnSpc>
            </a:pPr>
            <a:r>
              <a:rPr lang="en-US" altLang="zh-CN" sz="2400" dirty="0">
                <a:solidFill>
                  <a:srgbClr val="252827"/>
                </a:solidFill>
                <a:cs typeface="Arial" panose="020B0604020202020204" pitchFamily="34" charset="0"/>
                <a:sym typeface="Arial" panose="020B0604020202020204" pitchFamily="34" charset="0"/>
              </a:rPr>
              <a:t>TRAININGS, FGDS &amp;</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FIELD MAPPING FOR</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17 DISTRICTS </a:t>
            </a:r>
          </a:p>
        </p:txBody>
      </p:sp>
      <p:sp>
        <p:nvSpPr>
          <p:cNvPr id="12" name="Text Box 23"/>
          <p:cNvSpPr txBox="1">
            <a:spLocks noChangeArrowheads="1"/>
          </p:cNvSpPr>
          <p:nvPr/>
        </p:nvSpPr>
        <p:spPr bwMode="auto">
          <a:xfrm>
            <a:off x="3277893" y="5386472"/>
            <a:ext cx="2973387"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2875"/>
              </a:lnSpc>
            </a:pPr>
            <a:r>
              <a:rPr lang="en-US" altLang="zh-CN" sz="2400" dirty="0">
                <a:solidFill>
                  <a:srgbClr val="252827"/>
                </a:solidFill>
                <a:cs typeface="Arial" panose="020B0604020202020204" pitchFamily="34" charset="0"/>
                <a:sym typeface="Arial" panose="020B0604020202020204" pitchFamily="34" charset="0"/>
              </a:rPr>
              <a:t>DATA CLEANING,</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UPLOAD TO OSM &amp;</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MAP CREATION</a:t>
            </a:r>
          </a:p>
        </p:txBody>
      </p:sp>
      <p:sp>
        <p:nvSpPr>
          <p:cNvPr id="13" name="Text Box 20"/>
          <p:cNvSpPr txBox="1">
            <a:spLocks noChangeArrowheads="1"/>
          </p:cNvSpPr>
          <p:nvPr/>
        </p:nvSpPr>
        <p:spPr bwMode="auto">
          <a:xfrm>
            <a:off x="3265194" y="1617997"/>
            <a:ext cx="342582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2875"/>
              </a:lnSpc>
            </a:pPr>
            <a:r>
              <a:rPr lang="en-US" altLang="zh-CN" sz="2400" dirty="0">
                <a:solidFill>
                  <a:srgbClr val="252827"/>
                </a:solidFill>
                <a:cs typeface="Arial" panose="020B0604020202020204" pitchFamily="34" charset="0"/>
                <a:sym typeface="Arial" panose="020B0604020202020204" pitchFamily="34" charset="0"/>
              </a:rPr>
              <a:t>INCEPTION REPORT &amp;</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REMOTE MAPPING</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9694" y="1617997"/>
            <a:ext cx="6087979" cy="4971800"/>
          </a:xfrm>
          <a:prstGeom prst="rect">
            <a:avLst/>
          </a:prstGeom>
        </p:spPr>
      </p:pic>
    </p:spTree>
    <p:extLst>
      <p:ext uri="{BB962C8B-B14F-4D97-AF65-F5344CB8AC3E}">
        <p14:creationId xmlns:p14="http://schemas.microsoft.com/office/powerpoint/2010/main" val="191909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282" y="1372311"/>
            <a:ext cx="1610809" cy="132347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1"/>
          <p:cNvSpPr txBox="1">
            <a:spLocks noChangeArrowheads="1"/>
          </p:cNvSpPr>
          <p:nvPr/>
        </p:nvSpPr>
        <p:spPr bwMode="auto">
          <a:xfrm>
            <a:off x="9448800" y="1372311"/>
            <a:ext cx="2743201" cy="120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ts val="2875"/>
              </a:lnSpc>
            </a:pPr>
            <a:r>
              <a:rPr lang="en-US" altLang="zh-CN" sz="2400" dirty="0">
                <a:solidFill>
                  <a:srgbClr val="252827"/>
                </a:solidFill>
                <a:cs typeface="Arial" panose="020B0604020202020204" pitchFamily="34" charset="0"/>
                <a:sym typeface="Arial" panose="020B0604020202020204" pitchFamily="34" charset="0"/>
              </a:rPr>
              <a:t>DATA MODEL</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CONSULTATIONS &amp;</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CREATION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355096" cy="6497052"/>
          </a:xfrm>
          <a:prstGeom prst="rect">
            <a:avLst/>
          </a:prstGeom>
        </p:spPr>
      </p:pic>
    </p:spTree>
    <p:extLst>
      <p:ext uri="{BB962C8B-B14F-4D97-AF65-F5344CB8AC3E}">
        <p14:creationId xmlns:p14="http://schemas.microsoft.com/office/powerpoint/2010/main" val="815184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054" y="499311"/>
            <a:ext cx="4078704" cy="2508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2"/>
          <p:cNvSpPr txBox="1">
            <a:spLocks noChangeArrowheads="1"/>
          </p:cNvSpPr>
          <p:nvPr/>
        </p:nvSpPr>
        <p:spPr bwMode="auto">
          <a:xfrm>
            <a:off x="8231773" y="3128126"/>
            <a:ext cx="323215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2875"/>
              </a:lnSpc>
            </a:pPr>
            <a:r>
              <a:rPr lang="en-US" altLang="zh-CN" sz="2400" dirty="0">
                <a:solidFill>
                  <a:srgbClr val="252827"/>
                </a:solidFill>
                <a:cs typeface="Arial" panose="020B0604020202020204" pitchFamily="34" charset="0"/>
                <a:sym typeface="Arial" panose="020B0604020202020204" pitchFamily="34" charset="0"/>
              </a:rPr>
              <a:t>TRAININGS, FGDS &amp;</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FIELD MAPPING FOR</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17 DISTRICTS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7" y="372978"/>
            <a:ext cx="7447547" cy="6388769"/>
          </a:xfrm>
          <a:prstGeom prst="rect">
            <a:avLst/>
          </a:prstGeom>
        </p:spPr>
      </p:pic>
    </p:spTree>
    <p:extLst>
      <p:ext uri="{BB962C8B-B14F-4D97-AF65-F5344CB8AC3E}">
        <p14:creationId xmlns:p14="http://schemas.microsoft.com/office/powerpoint/2010/main" val="18052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sp>
        <p:nvSpPr>
          <p:cNvPr id="4" name="Subtitle 2"/>
          <p:cNvSpPr>
            <a:spLocks noGrp="1"/>
          </p:cNvSpPr>
          <p:nvPr>
            <p:ph type="subTitle" idx="1"/>
          </p:nvPr>
        </p:nvSpPr>
        <p:spPr>
          <a:xfrm>
            <a:off x="1209173" y="391539"/>
            <a:ext cx="9773654" cy="4808037"/>
          </a:xfrm>
        </p:spPr>
        <p:txBody>
          <a:bodyPr>
            <a:noAutofit/>
          </a:bodyPr>
          <a:lstStyle/>
          <a:p>
            <a:pPr algn="l"/>
            <a:r>
              <a:rPr lang="en-US" sz="3200" dirty="0">
                <a:solidFill>
                  <a:schemeClr val="tx1"/>
                </a:solidFill>
              </a:rPr>
              <a:t> FGD methodology, was used to:</a:t>
            </a:r>
          </a:p>
          <a:p>
            <a:pPr algn="l"/>
            <a:r>
              <a:rPr lang="en-US" sz="2400" dirty="0">
                <a:solidFill>
                  <a:schemeClr val="tx1"/>
                </a:solidFill>
              </a:rPr>
              <a:t>➢ To gather opinions and information of the broader community and others affected  </a:t>
            </a:r>
          </a:p>
          <a:p>
            <a:pPr algn="l"/>
            <a:r>
              <a:rPr lang="en-US" sz="2400" dirty="0">
                <a:solidFill>
                  <a:schemeClr val="tx1"/>
                </a:solidFill>
              </a:rPr>
              <a:t>     by or working in solid waste management in Mogadishu.</a:t>
            </a:r>
          </a:p>
          <a:p>
            <a:pPr algn="l"/>
            <a:r>
              <a:rPr lang="en-US" sz="2400" dirty="0">
                <a:solidFill>
                  <a:schemeClr val="tx1"/>
                </a:solidFill>
              </a:rPr>
              <a:t>➢ To find out the perceptions and attitudes toward the solid waste problem in the </a:t>
            </a:r>
          </a:p>
          <a:p>
            <a:pPr algn="l"/>
            <a:r>
              <a:rPr lang="en-US" sz="2400" dirty="0">
                <a:solidFill>
                  <a:schemeClr val="tx1"/>
                </a:solidFill>
              </a:rPr>
              <a:t>     areas.</a:t>
            </a:r>
            <a:endParaRPr lang="en-US" sz="2000" dirty="0">
              <a:solidFill>
                <a:schemeClr val="tx1"/>
              </a:solidFill>
            </a:endParaRPr>
          </a:p>
          <a:p>
            <a:pPr algn="l"/>
            <a:r>
              <a:rPr lang="en-US" sz="2400" dirty="0">
                <a:solidFill>
                  <a:schemeClr val="tx1"/>
                </a:solidFill>
              </a:rPr>
              <a:t>➢ To identify the challenges that drive current waste management behavior.</a:t>
            </a:r>
          </a:p>
          <a:p>
            <a:pPr algn="l"/>
            <a:r>
              <a:rPr lang="en-US" sz="2400" dirty="0">
                <a:solidFill>
                  <a:schemeClr val="tx1"/>
                </a:solidFill>
              </a:rPr>
              <a:t>➢ To find out the perceptions and attitudes toward the enforcement systems.</a:t>
            </a:r>
          </a:p>
          <a:p>
            <a:pPr algn="l"/>
            <a:r>
              <a:rPr lang="en-US" sz="2400" dirty="0">
                <a:solidFill>
                  <a:schemeClr val="tx1"/>
                </a:solidFill>
              </a:rPr>
              <a:t>➢ To gather locations of main areas of focus as depicted by the participants which in</a:t>
            </a:r>
          </a:p>
          <a:p>
            <a:pPr algn="l"/>
            <a:r>
              <a:rPr lang="en-US" sz="2400" dirty="0">
                <a:solidFill>
                  <a:schemeClr val="tx1"/>
                </a:solidFill>
              </a:rPr>
              <a:t>     turn will inform the field data collection</a:t>
            </a:r>
          </a:p>
        </p:txBody>
      </p:sp>
    </p:spTree>
    <p:extLst>
      <p:ext uri="{BB962C8B-B14F-4D97-AF65-F5344CB8AC3E}">
        <p14:creationId xmlns:p14="http://schemas.microsoft.com/office/powerpoint/2010/main" val="339192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sp>
        <p:nvSpPr>
          <p:cNvPr id="5" name="Title 1"/>
          <p:cNvSpPr>
            <a:spLocks noGrp="1"/>
          </p:cNvSpPr>
          <p:nvPr>
            <p:ph type="ctrTitle"/>
          </p:nvPr>
        </p:nvSpPr>
        <p:spPr>
          <a:xfrm>
            <a:off x="1524000" y="1122365"/>
            <a:ext cx="8572901" cy="979054"/>
          </a:xfrm>
        </p:spPr>
        <p:txBody>
          <a:bodyPr/>
          <a:lstStyle/>
          <a:p>
            <a:pPr algn="ctr"/>
            <a:r>
              <a:rPr lang="en-US" b="1" dirty="0"/>
              <a:t>Planning Field Data Collection </a:t>
            </a:r>
            <a:endParaRPr lang="en-US" dirty="0"/>
          </a:p>
        </p:txBody>
      </p:sp>
      <p:sp>
        <p:nvSpPr>
          <p:cNvPr id="6" name="Subtitle 2"/>
          <p:cNvSpPr>
            <a:spLocks noGrp="1"/>
          </p:cNvSpPr>
          <p:nvPr>
            <p:ph type="subTitle" idx="1"/>
          </p:nvPr>
        </p:nvSpPr>
        <p:spPr>
          <a:xfrm>
            <a:off x="1524000" y="2448910"/>
            <a:ext cx="9144000" cy="3226524"/>
          </a:xfrm>
        </p:spPr>
        <p:txBody>
          <a:bodyPr/>
          <a:lstStyle/>
          <a:p>
            <a:r>
              <a:rPr lang="en-US" sz="3200" b="1" dirty="0">
                <a:solidFill>
                  <a:schemeClr val="tx1"/>
                </a:solidFill>
              </a:rPr>
              <a:t>Step 1: Selection of data collectors</a:t>
            </a:r>
          </a:p>
          <a:p>
            <a:r>
              <a:rPr lang="en-US" sz="3200" b="1" dirty="0">
                <a:solidFill>
                  <a:schemeClr val="tx1"/>
                </a:solidFill>
              </a:rPr>
              <a:t>Step 2: Training of data collectors</a:t>
            </a:r>
          </a:p>
          <a:p>
            <a:r>
              <a:rPr lang="en-US" sz="3200" b="1" dirty="0">
                <a:solidFill>
                  <a:schemeClr val="tx1"/>
                </a:solidFill>
              </a:rPr>
              <a:t>Step 3: Data collection</a:t>
            </a:r>
            <a:endParaRPr lang="en-US" sz="32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260915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sp>
        <p:nvSpPr>
          <p:cNvPr id="7" name="Subtitle 2"/>
          <p:cNvSpPr>
            <a:spLocks noGrp="1"/>
          </p:cNvSpPr>
          <p:nvPr>
            <p:ph type="subTitle" idx="1"/>
          </p:nvPr>
        </p:nvSpPr>
        <p:spPr>
          <a:xfrm>
            <a:off x="1193533" y="1434165"/>
            <a:ext cx="9342119" cy="4028172"/>
          </a:xfrm>
        </p:spPr>
        <p:txBody>
          <a:bodyPr>
            <a:noAutofit/>
          </a:bodyPr>
          <a:lstStyle/>
          <a:p>
            <a:pPr algn="ctr"/>
            <a:r>
              <a:rPr lang="en-US" sz="3200" b="1" dirty="0"/>
              <a:t>Step 1: Selection of data collectors</a:t>
            </a:r>
            <a:endParaRPr lang="en-US" sz="3200" dirty="0"/>
          </a:p>
          <a:p>
            <a:r>
              <a:rPr lang="en-US" sz="2400" dirty="0"/>
              <a:t> </a:t>
            </a:r>
          </a:p>
          <a:p>
            <a:pPr marL="342900" indent="-342900">
              <a:buFont typeface="Arial" panose="020B0604020202020204" pitchFamily="34" charset="0"/>
              <a:buChar char="•"/>
            </a:pPr>
            <a:r>
              <a:rPr lang="en-US" sz="2800" dirty="0">
                <a:solidFill>
                  <a:schemeClr val="tx1"/>
                </a:solidFill>
              </a:rPr>
              <a:t>The data collectors and FGD participants  have been </a:t>
            </a:r>
          </a:p>
          <a:p>
            <a:pPr lvl="0"/>
            <a:r>
              <a:rPr lang="en-US" sz="2800" dirty="0">
                <a:solidFill>
                  <a:schemeClr val="tx1"/>
                </a:solidFill>
              </a:rPr>
              <a:t>Selected from the districts in which the fieldwork was happening. </a:t>
            </a:r>
          </a:p>
          <a:p>
            <a:pPr lvl="0"/>
            <a:r>
              <a:rPr lang="en-US" sz="2800" dirty="0">
                <a:solidFill>
                  <a:schemeClr val="tx1"/>
                </a:solidFill>
              </a:rPr>
              <a:t>Very familiar with the district.</a:t>
            </a:r>
          </a:p>
          <a:p>
            <a:pPr marL="342900" lvl="0" indent="-342900">
              <a:buFont typeface="Arial" panose="020B0604020202020204" pitchFamily="34" charset="0"/>
              <a:buChar char="•"/>
            </a:pPr>
            <a:r>
              <a:rPr lang="en-US" sz="2800" dirty="0">
                <a:solidFill>
                  <a:schemeClr val="tx1"/>
                </a:solidFill>
              </a:rPr>
              <a:t>Community leaders known in the community and youth leaders,</a:t>
            </a:r>
          </a:p>
          <a:p>
            <a:pPr lvl="0"/>
            <a:r>
              <a:rPr lang="en-US" sz="2800" dirty="0">
                <a:solidFill>
                  <a:schemeClr val="tx1"/>
                </a:solidFill>
              </a:rPr>
              <a:t>The number of data collectors was determined based on the size of the district and the amount of work (data to be collected).</a:t>
            </a:r>
          </a:p>
          <a:p>
            <a:endParaRPr lang="en-US" sz="2400" dirty="0"/>
          </a:p>
        </p:txBody>
      </p:sp>
    </p:spTree>
    <p:extLst>
      <p:ext uri="{BB962C8B-B14F-4D97-AF65-F5344CB8AC3E}">
        <p14:creationId xmlns:p14="http://schemas.microsoft.com/office/powerpoint/2010/main" val="321759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sp>
        <p:nvSpPr>
          <p:cNvPr id="7" name="Subtitle 2"/>
          <p:cNvSpPr txBox="1">
            <a:spLocks/>
          </p:cNvSpPr>
          <p:nvPr/>
        </p:nvSpPr>
        <p:spPr>
          <a:xfrm>
            <a:off x="1112519" y="1335289"/>
            <a:ext cx="9144000" cy="32559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457257"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514"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772"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902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286"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5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805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r>
              <a:rPr lang="en-US" sz="3200" dirty="0"/>
              <a:t>Step 2: Training of data collectors</a:t>
            </a:r>
          </a:p>
          <a:p>
            <a:r>
              <a:rPr lang="en-US" sz="2400" dirty="0"/>
              <a:t> </a:t>
            </a:r>
          </a:p>
          <a:p>
            <a:r>
              <a:rPr lang="en-US" sz="2800" dirty="0">
                <a:solidFill>
                  <a:schemeClr val="tx1"/>
                </a:solidFill>
              </a:rPr>
              <a:t>The training itself had three parts: </a:t>
            </a:r>
          </a:p>
          <a:p>
            <a:pPr marL="514350" indent="-514350">
              <a:buFont typeface="+mj-lt"/>
              <a:buAutoNum type="romanLcPeriod"/>
            </a:pPr>
            <a:r>
              <a:rPr lang="en-US" sz="2800" dirty="0">
                <a:solidFill>
                  <a:schemeClr val="tx1"/>
                </a:solidFill>
              </a:rPr>
              <a:t>Review of the data collected during FGDs.</a:t>
            </a:r>
          </a:p>
          <a:p>
            <a:pPr marL="514350" indent="-514350">
              <a:buFont typeface="+mj-lt"/>
              <a:buAutoNum type="romanLcPeriod"/>
            </a:pPr>
            <a:r>
              <a:rPr lang="en-US" sz="2800" dirty="0">
                <a:solidFill>
                  <a:schemeClr val="tx1"/>
                </a:solidFill>
              </a:rPr>
              <a:t>Getting familiar with the ODK.</a:t>
            </a:r>
          </a:p>
          <a:p>
            <a:pPr marL="514350" indent="-514350">
              <a:buFont typeface="+mj-lt"/>
              <a:buAutoNum type="romanLcPeriod"/>
            </a:pPr>
            <a:r>
              <a:rPr lang="en-US" sz="2800" dirty="0">
                <a:solidFill>
                  <a:schemeClr val="tx1"/>
                </a:solidFill>
              </a:rPr>
              <a:t>Planning the mapping process.</a:t>
            </a:r>
          </a:p>
          <a:p>
            <a:endParaRPr lang="en-US" dirty="0"/>
          </a:p>
        </p:txBody>
      </p:sp>
    </p:spTree>
    <p:extLst>
      <p:ext uri="{BB962C8B-B14F-4D97-AF65-F5344CB8AC3E}">
        <p14:creationId xmlns:p14="http://schemas.microsoft.com/office/powerpoint/2010/main" val="56544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sp>
        <p:nvSpPr>
          <p:cNvPr id="4" name="Subtitle 2"/>
          <p:cNvSpPr>
            <a:spLocks noGrp="1"/>
          </p:cNvSpPr>
          <p:nvPr>
            <p:ph type="subTitle" idx="1"/>
          </p:nvPr>
        </p:nvSpPr>
        <p:spPr>
          <a:xfrm>
            <a:off x="1038726" y="979055"/>
            <a:ext cx="9144000" cy="5084762"/>
          </a:xfrm>
        </p:spPr>
        <p:txBody>
          <a:bodyPr>
            <a:noAutofit/>
          </a:bodyPr>
          <a:lstStyle/>
          <a:p>
            <a:pPr algn="ctr"/>
            <a:r>
              <a:rPr lang="en-US" sz="3200" b="1" dirty="0"/>
              <a:t>Step 3: Data collection</a:t>
            </a:r>
            <a:endParaRPr lang="en-US" sz="3200" dirty="0"/>
          </a:p>
          <a:p>
            <a:r>
              <a:rPr lang="en-US" sz="2400" dirty="0"/>
              <a:t> </a:t>
            </a:r>
          </a:p>
          <a:p>
            <a:pPr marL="342900" indent="-342900">
              <a:buFont typeface="Arial" panose="020B0604020202020204" pitchFamily="34" charset="0"/>
              <a:buChar char="•"/>
            </a:pPr>
            <a:r>
              <a:rPr lang="en-US" sz="2800" dirty="0">
                <a:solidFill>
                  <a:schemeClr val="tx1"/>
                </a:solidFill>
              </a:rPr>
              <a:t>The data collectors  used the list of sites to be visited prepared during the training to carry out the data collection. The field activities were organized and strategic. The activities were organized in a way to minimize aimless wandering around the city. </a:t>
            </a:r>
          </a:p>
          <a:p>
            <a:r>
              <a:rPr lang="en-US" sz="2800" dirty="0">
                <a:solidFill>
                  <a:schemeClr val="tx1"/>
                </a:solidFill>
              </a:rPr>
              <a:t> </a:t>
            </a:r>
          </a:p>
          <a:p>
            <a:pPr marL="342900" indent="-342900">
              <a:buFont typeface="Arial" panose="020B0604020202020204" pitchFamily="34" charset="0"/>
              <a:buChar char="•"/>
            </a:pPr>
            <a:r>
              <a:rPr lang="en-US" sz="2800" dirty="0">
                <a:solidFill>
                  <a:schemeClr val="tx1"/>
                </a:solidFill>
              </a:rPr>
              <a:t>The data collectors used to check the list of locations to be visited. </a:t>
            </a:r>
          </a:p>
          <a:p>
            <a:pPr marL="457200" lvl="0" indent="-457200">
              <a:buFont typeface="Arial" panose="020B0604020202020204" pitchFamily="34" charset="0"/>
              <a:buChar char="•"/>
            </a:pPr>
            <a:r>
              <a:rPr lang="en-US" sz="2800" dirty="0">
                <a:solidFill>
                  <a:schemeClr val="tx1"/>
                </a:solidFill>
              </a:rPr>
              <a:t>Plan their routes well using gridded maps </a:t>
            </a:r>
          </a:p>
          <a:p>
            <a:pPr lvl="0"/>
            <a:r>
              <a:rPr lang="en-US" sz="2800" dirty="0">
                <a:solidFill>
                  <a:schemeClr val="tx1"/>
                </a:solidFill>
              </a:rPr>
              <a:t>Organize escort.</a:t>
            </a:r>
          </a:p>
          <a:p>
            <a:pPr lvl="0"/>
            <a:endParaRPr lang="en-US" sz="2400" dirty="0"/>
          </a:p>
          <a:p>
            <a:endParaRPr lang="en-US" sz="2400" dirty="0"/>
          </a:p>
        </p:txBody>
      </p:sp>
    </p:spTree>
    <p:extLst>
      <p:ext uri="{BB962C8B-B14F-4D97-AF65-F5344CB8AC3E}">
        <p14:creationId xmlns:p14="http://schemas.microsoft.com/office/powerpoint/2010/main" val="1626067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4024" y="570245"/>
            <a:ext cx="1328572" cy="9951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3"/>
          <p:cNvSpPr txBox="1">
            <a:spLocks noChangeArrowheads="1"/>
          </p:cNvSpPr>
          <p:nvPr/>
        </p:nvSpPr>
        <p:spPr bwMode="auto">
          <a:xfrm>
            <a:off x="9685421" y="1965908"/>
            <a:ext cx="2973387"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2875"/>
              </a:lnSpc>
            </a:pPr>
            <a:r>
              <a:rPr lang="en-US" altLang="zh-CN" sz="2400" dirty="0">
                <a:solidFill>
                  <a:srgbClr val="252827"/>
                </a:solidFill>
                <a:cs typeface="Arial" panose="020B0604020202020204" pitchFamily="34" charset="0"/>
                <a:sym typeface="Arial" panose="020B0604020202020204" pitchFamily="34" charset="0"/>
              </a:rPr>
              <a:t>DATA CLEANING,</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UPLOAD TO OSM &amp;</a:t>
            </a:r>
          </a:p>
          <a:p>
            <a:pPr>
              <a:lnSpc>
                <a:spcPts val="2875"/>
              </a:lnSpc>
              <a:spcBef>
                <a:spcPts val="425"/>
              </a:spcBef>
            </a:pPr>
            <a:r>
              <a:rPr lang="en-US" altLang="zh-CN" sz="2400" dirty="0">
                <a:solidFill>
                  <a:srgbClr val="252827"/>
                </a:solidFill>
                <a:cs typeface="Arial" panose="020B0604020202020204" pitchFamily="34" charset="0"/>
                <a:sym typeface="Arial" panose="020B0604020202020204" pitchFamily="34" charset="0"/>
              </a:rPr>
              <a:t>MAP CREATION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685421" cy="6858000"/>
          </a:xfrm>
          <a:prstGeom prst="rect">
            <a:avLst/>
          </a:prstGeom>
        </p:spPr>
      </p:pic>
    </p:spTree>
    <p:extLst>
      <p:ext uri="{BB962C8B-B14F-4D97-AF65-F5344CB8AC3E}">
        <p14:creationId xmlns:p14="http://schemas.microsoft.com/office/powerpoint/2010/main" val="291970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08284"/>
            <a:ext cx="12192000" cy="6749716"/>
          </a:xfrm>
          <a:prstGeom prst="rect">
            <a:avLst/>
          </a:prstGeom>
        </p:spPr>
      </p:pic>
    </p:spTree>
    <p:extLst>
      <p:ext uri="{BB962C8B-B14F-4D97-AF65-F5344CB8AC3E}">
        <p14:creationId xmlns:p14="http://schemas.microsoft.com/office/powerpoint/2010/main" val="325069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2033"/>
            <a:ext cx="2918691" cy="979054"/>
          </a:xfrm>
          <a:prstGeom prst="rect">
            <a:avLst/>
          </a:prstGeom>
          <a:effectLst>
            <a:softEdge rad="63500"/>
          </a:effectLst>
        </p:spPr>
      </p:pic>
      <p:sp>
        <p:nvSpPr>
          <p:cNvPr id="10" name="Title 1">
            <a:extLst>
              <a:ext uri="{FF2B5EF4-FFF2-40B4-BE49-F238E27FC236}">
                <a16:creationId xmlns:a16="http://schemas.microsoft.com/office/drawing/2014/main" id="{235925EB-A035-4BC1-B341-AA5782649222}"/>
              </a:ext>
            </a:extLst>
          </p:cNvPr>
          <p:cNvSpPr>
            <a:spLocks noGrp="1"/>
          </p:cNvSpPr>
          <p:nvPr>
            <p:ph type="ctrTitle"/>
          </p:nvPr>
        </p:nvSpPr>
        <p:spPr>
          <a:xfrm>
            <a:off x="4254366" y="1366787"/>
            <a:ext cx="3262963" cy="702645"/>
          </a:xfrm>
        </p:spPr>
        <p:txBody>
          <a:bodyPr/>
          <a:lstStyle/>
          <a:p>
            <a:pPr algn="ctr"/>
            <a:r>
              <a:rPr lang="en-GB" sz="3600" b="1" dirty="0">
                <a:solidFill>
                  <a:schemeClr val="bg1"/>
                </a:solidFill>
              </a:rPr>
              <a:t>About Us</a:t>
            </a:r>
          </a:p>
        </p:txBody>
      </p:sp>
      <p:sp>
        <p:nvSpPr>
          <p:cNvPr id="7" name="Rectangle 6"/>
          <p:cNvSpPr/>
          <p:nvPr/>
        </p:nvSpPr>
        <p:spPr>
          <a:xfrm>
            <a:off x="1804737" y="2690336"/>
            <a:ext cx="8758989" cy="3046988"/>
          </a:xfrm>
          <a:prstGeom prst="rect">
            <a:avLst/>
          </a:prstGeom>
        </p:spPr>
        <p:txBody>
          <a:bodyPr wrap="square">
            <a:spAutoFit/>
          </a:bodyPr>
          <a:lstStyle/>
          <a:p>
            <a:r>
              <a:rPr lang="en-GB" sz="3200" dirty="0"/>
              <a:t>OpenStreetMap Somalia is a Non-profit Organization established in 2017  that conducts digital and free mapping activities. We have been carrying out voluntary activities to promote OpenStreetMap to local authorities , NGOs, international organizations, and academics.</a:t>
            </a:r>
          </a:p>
        </p:txBody>
      </p:sp>
    </p:spTree>
    <p:extLst>
      <p:ext uri="{BB962C8B-B14F-4D97-AF65-F5344CB8AC3E}">
        <p14:creationId xmlns:p14="http://schemas.microsoft.com/office/powerpoint/2010/main" val="359545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77735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sp>
        <p:nvSpPr>
          <p:cNvPr id="6" name="Subtitle 2"/>
          <p:cNvSpPr>
            <a:spLocks noGrp="1"/>
          </p:cNvSpPr>
          <p:nvPr>
            <p:ph type="subTitle" idx="1"/>
          </p:nvPr>
        </p:nvSpPr>
        <p:spPr>
          <a:xfrm>
            <a:off x="1524000" y="744583"/>
            <a:ext cx="9144000" cy="5394960"/>
          </a:xfrm>
        </p:spPr>
        <p:txBody>
          <a:bodyPr>
            <a:normAutofit/>
          </a:bodyPr>
          <a:lstStyle/>
          <a:p>
            <a:pPr algn="l"/>
            <a:r>
              <a:rPr lang="en-US" sz="2800" dirty="0">
                <a:solidFill>
                  <a:schemeClr val="tx1"/>
                </a:solidFill>
              </a:rPr>
              <a:t>Challenges </a:t>
            </a:r>
          </a:p>
          <a:p>
            <a:pPr algn="l"/>
            <a:endParaRPr lang="en-US" sz="2400" dirty="0">
              <a:solidFill>
                <a:schemeClr val="tx1"/>
              </a:solidFill>
            </a:endParaRPr>
          </a:p>
          <a:p>
            <a:pPr marL="457200" indent="-457200" algn="l">
              <a:buAutoNum type="arabicParenR"/>
            </a:pPr>
            <a:r>
              <a:rPr lang="en-US" sz="2400" dirty="0">
                <a:solidFill>
                  <a:schemeClr val="tx1"/>
                </a:solidFill>
              </a:rPr>
              <a:t>Security issues</a:t>
            </a:r>
          </a:p>
          <a:p>
            <a:pPr marL="342900" indent="-342900" algn="l">
              <a:buFont typeface="Wingdings" panose="05000000000000000000" pitchFamily="2" charset="2"/>
              <a:buChar char="v"/>
            </a:pPr>
            <a:r>
              <a:rPr lang="en-US" sz="2400" dirty="0">
                <a:solidFill>
                  <a:schemeClr val="tx1"/>
                </a:solidFill>
              </a:rPr>
              <a:t>Cannot fly drones. Often, cannot take pictures</a:t>
            </a:r>
          </a:p>
          <a:p>
            <a:pPr marL="342900" indent="-342900" algn="l">
              <a:buFont typeface="Wingdings" panose="05000000000000000000" pitchFamily="2" charset="2"/>
              <a:buChar char="v"/>
            </a:pPr>
            <a:r>
              <a:rPr lang="en-US" sz="2400" dirty="0">
                <a:solidFill>
                  <a:schemeClr val="tx1"/>
                </a:solidFill>
              </a:rPr>
              <a:t>Security concerns with civilians</a:t>
            </a:r>
          </a:p>
          <a:p>
            <a:pPr marL="342900" indent="-342900" algn="l">
              <a:buFont typeface="Wingdings" panose="05000000000000000000" pitchFamily="2" charset="2"/>
              <a:buChar char="v"/>
            </a:pPr>
            <a:r>
              <a:rPr lang="en-US" sz="2400" dirty="0">
                <a:solidFill>
                  <a:schemeClr val="tx1"/>
                </a:solidFill>
              </a:rPr>
              <a:t>Security policies</a:t>
            </a:r>
          </a:p>
          <a:p>
            <a:pPr marL="457200" indent="-457200" algn="l">
              <a:buAutoNum type="arabicParenR"/>
            </a:pPr>
            <a:endParaRPr lang="en-US" sz="2400" dirty="0">
              <a:solidFill>
                <a:schemeClr val="tx1"/>
              </a:solidFill>
            </a:endParaRPr>
          </a:p>
          <a:p>
            <a:pPr algn="l"/>
            <a:r>
              <a:rPr lang="en-US" sz="2400" dirty="0">
                <a:solidFill>
                  <a:schemeClr val="tx1"/>
                </a:solidFill>
              </a:rPr>
              <a:t>2) Lack of update district boundaries </a:t>
            </a:r>
          </a:p>
          <a:p>
            <a:pPr algn="l"/>
            <a:r>
              <a:rPr lang="en-US" sz="2400" dirty="0">
                <a:solidFill>
                  <a:schemeClr val="tx1"/>
                </a:solidFill>
              </a:rPr>
              <a:t>3) Lack of political will from the district authorities </a:t>
            </a:r>
          </a:p>
          <a:p>
            <a:pPr algn="l"/>
            <a:endParaRPr lang="en-US" sz="2400" dirty="0">
              <a:solidFill>
                <a:schemeClr val="tx1"/>
              </a:solidFill>
            </a:endParaRPr>
          </a:p>
        </p:txBody>
      </p:sp>
    </p:spTree>
    <p:extLst>
      <p:ext uri="{BB962C8B-B14F-4D97-AF65-F5344CB8AC3E}">
        <p14:creationId xmlns:p14="http://schemas.microsoft.com/office/powerpoint/2010/main" val="2079424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sp>
        <p:nvSpPr>
          <p:cNvPr id="3" name="Rectangle 2"/>
          <p:cNvSpPr/>
          <p:nvPr/>
        </p:nvSpPr>
        <p:spPr>
          <a:xfrm>
            <a:off x="4060547" y="2891637"/>
            <a:ext cx="4861331" cy="1200329"/>
          </a:xfrm>
          <a:prstGeom prst="rect">
            <a:avLst/>
          </a:prstGeom>
        </p:spPr>
        <p:txBody>
          <a:bodyPr wrap="none">
            <a:spAutoFit/>
          </a:bodyPr>
          <a:lstStyle/>
          <a:p>
            <a:r>
              <a:rPr lang="en-US" sz="7200" dirty="0"/>
              <a:t>THANK YOU </a:t>
            </a:r>
          </a:p>
        </p:txBody>
      </p:sp>
    </p:spTree>
    <p:extLst>
      <p:ext uri="{BB962C8B-B14F-4D97-AF65-F5344CB8AC3E}">
        <p14:creationId xmlns:p14="http://schemas.microsoft.com/office/powerpoint/2010/main" val="315572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2033"/>
            <a:ext cx="2918691" cy="979054"/>
          </a:xfrm>
          <a:prstGeom prst="rect">
            <a:avLst/>
          </a:prstGeom>
          <a:effectLst>
            <a:softEdge rad="63500"/>
          </a:effectLst>
        </p:spPr>
      </p:pic>
      <p:sp>
        <p:nvSpPr>
          <p:cNvPr id="10" name="Title 1">
            <a:extLst>
              <a:ext uri="{FF2B5EF4-FFF2-40B4-BE49-F238E27FC236}">
                <a16:creationId xmlns:a16="http://schemas.microsoft.com/office/drawing/2014/main" id="{235925EB-A035-4BC1-B341-AA5782649222}"/>
              </a:ext>
            </a:extLst>
          </p:cNvPr>
          <p:cNvSpPr>
            <a:spLocks noGrp="1"/>
          </p:cNvSpPr>
          <p:nvPr>
            <p:ph type="ctrTitle"/>
          </p:nvPr>
        </p:nvSpPr>
        <p:spPr>
          <a:xfrm>
            <a:off x="4786562" y="1329307"/>
            <a:ext cx="2795337" cy="634248"/>
          </a:xfrm>
        </p:spPr>
        <p:txBody>
          <a:bodyPr/>
          <a:lstStyle/>
          <a:p>
            <a:r>
              <a:rPr lang="en-GB" dirty="0">
                <a:latin typeface="Calibri (Body)"/>
              </a:rPr>
              <a:t>Our</a:t>
            </a:r>
            <a:r>
              <a:rPr lang="en-GB" dirty="0"/>
              <a:t> </a:t>
            </a:r>
            <a:r>
              <a:rPr lang="en-GB" dirty="0">
                <a:latin typeface="Calibri (Body)"/>
              </a:rPr>
              <a:t>goal</a:t>
            </a:r>
            <a:r>
              <a:rPr lang="en-GB" dirty="0"/>
              <a:t> </a:t>
            </a:r>
          </a:p>
        </p:txBody>
      </p:sp>
      <p:sp>
        <p:nvSpPr>
          <p:cNvPr id="7" name="Rectangle 6"/>
          <p:cNvSpPr/>
          <p:nvPr/>
        </p:nvSpPr>
        <p:spPr>
          <a:xfrm>
            <a:off x="1846779" y="2269922"/>
            <a:ext cx="8758989" cy="3046988"/>
          </a:xfrm>
          <a:prstGeom prst="rect">
            <a:avLst/>
          </a:prstGeom>
        </p:spPr>
        <p:txBody>
          <a:bodyPr wrap="square">
            <a:spAutoFit/>
          </a:bodyPr>
          <a:lstStyle/>
          <a:p>
            <a:r>
              <a:rPr lang="en-GB" sz="3200" dirty="0"/>
              <a:t>To enable local communities, NGOs, international organizations, and government partners to use and contribute to OpenStreetMap for locally-relevant challenges through provision of training, equipment, knowledge exchange, and field projects.</a:t>
            </a:r>
          </a:p>
        </p:txBody>
      </p:sp>
    </p:spTree>
    <p:extLst>
      <p:ext uri="{BB962C8B-B14F-4D97-AF65-F5344CB8AC3E}">
        <p14:creationId xmlns:p14="http://schemas.microsoft.com/office/powerpoint/2010/main" val="266325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sp>
        <p:nvSpPr>
          <p:cNvPr id="4" name="Subtitle 2">
            <a:extLst>
              <a:ext uri="{FF2B5EF4-FFF2-40B4-BE49-F238E27FC236}">
                <a16:creationId xmlns:a16="http://schemas.microsoft.com/office/drawing/2014/main" id="{C097F9B7-5F3E-4395-A588-BB260845ADEF}"/>
              </a:ext>
            </a:extLst>
          </p:cNvPr>
          <p:cNvSpPr>
            <a:spLocks noGrp="1"/>
          </p:cNvSpPr>
          <p:nvPr>
            <p:ph type="subTitle" idx="1"/>
          </p:nvPr>
        </p:nvSpPr>
        <p:spPr>
          <a:xfrm>
            <a:off x="1524000" y="2159385"/>
            <a:ext cx="9144000" cy="4149066"/>
          </a:xfrm>
        </p:spPr>
        <p:txBody>
          <a:bodyPr>
            <a:noAutofit/>
          </a:bodyPr>
          <a:lstStyle/>
          <a:p>
            <a:pPr marL="342900" indent="-342900" algn="l">
              <a:buFont typeface="Wingdings" panose="05000000000000000000" pitchFamily="2" charset="2"/>
              <a:buChar char="ü"/>
            </a:pPr>
            <a:r>
              <a:rPr lang="en-GB" sz="2800" dirty="0">
                <a:solidFill>
                  <a:schemeClr val="tx1"/>
                </a:solidFill>
              </a:rPr>
              <a:t>To build a Comprehensive and accessible database of  maps by creating an Open Spatial Data Infrastructure for Somalia.</a:t>
            </a:r>
          </a:p>
          <a:p>
            <a:pPr marL="342900" indent="-342900" algn="l">
              <a:buFont typeface="Wingdings" panose="05000000000000000000" pitchFamily="2" charset="2"/>
              <a:buChar char="ü"/>
            </a:pPr>
            <a:r>
              <a:rPr lang="en-GB" sz="2800" dirty="0">
                <a:solidFill>
                  <a:schemeClr val="tx1"/>
                </a:solidFill>
              </a:rPr>
              <a:t>To map the most vulnerable places in Somalia, in order that international and local NGOs and individuals can use the maps and data to better respond to crises affecting the areas.</a:t>
            </a:r>
          </a:p>
          <a:p>
            <a:pPr marL="285750" indent="-285750" algn="l">
              <a:buFont typeface="Wingdings" panose="05000000000000000000" pitchFamily="2" charset="2"/>
              <a:buChar char="ü"/>
            </a:pPr>
            <a:r>
              <a:rPr lang="en-GB" sz="2800" dirty="0">
                <a:solidFill>
                  <a:schemeClr val="tx1"/>
                </a:solidFill>
              </a:rPr>
              <a:t>To facilitate the communication and the coordination between people working on Humanitarian mapping  with in Somalia.</a:t>
            </a:r>
          </a:p>
        </p:txBody>
      </p:sp>
      <p:sp>
        <p:nvSpPr>
          <p:cNvPr id="3" name="Rectangle 2"/>
          <p:cNvSpPr/>
          <p:nvPr/>
        </p:nvSpPr>
        <p:spPr>
          <a:xfrm>
            <a:off x="4341567" y="996461"/>
            <a:ext cx="2878032" cy="646331"/>
          </a:xfrm>
          <a:prstGeom prst="rect">
            <a:avLst/>
          </a:prstGeom>
        </p:spPr>
        <p:txBody>
          <a:bodyPr wrap="none">
            <a:spAutoFit/>
          </a:bodyPr>
          <a:lstStyle/>
          <a:p>
            <a:r>
              <a:rPr lang="en-GB" sz="3600" dirty="0">
                <a:solidFill>
                  <a:schemeClr val="bg1"/>
                </a:solidFill>
              </a:rPr>
              <a:t>Our Objective </a:t>
            </a:r>
            <a:endParaRPr lang="en-US" sz="3600" dirty="0">
              <a:solidFill>
                <a:schemeClr val="bg1"/>
              </a:solidFill>
            </a:endParaRPr>
          </a:p>
        </p:txBody>
      </p:sp>
    </p:spTree>
    <p:extLst>
      <p:ext uri="{BB962C8B-B14F-4D97-AF65-F5344CB8AC3E}">
        <p14:creationId xmlns:p14="http://schemas.microsoft.com/office/powerpoint/2010/main" val="301598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sp>
        <p:nvSpPr>
          <p:cNvPr id="6" name="Title 1"/>
          <p:cNvSpPr>
            <a:spLocks noGrp="1"/>
          </p:cNvSpPr>
          <p:nvPr>
            <p:ph type="ctrTitle"/>
          </p:nvPr>
        </p:nvSpPr>
        <p:spPr>
          <a:xfrm>
            <a:off x="1524000" y="2811933"/>
            <a:ext cx="9144000" cy="1780672"/>
          </a:xfrm>
        </p:spPr>
        <p:txBody>
          <a:bodyPr>
            <a:noAutofit/>
          </a:bodyPr>
          <a:lstStyle/>
          <a:p>
            <a:r>
              <a:rPr lang="en-US" sz="3200" dirty="0">
                <a:solidFill>
                  <a:schemeClr val="tx1"/>
                </a:solidFill>
                <a:latin typeface="+mn-lt"/>
                <a:ea typeface="+mn-ea"/>
                <a:cs typeface="+mn-cs"/>
              </a:rPr>
              <a:t>1) Training and capacity building </a:t>
            </a:r>
            <a:br>
              <a:rPr lang="en-US" sz="3200" dirty="0">
                <a:solidFill>
                  <a:schemeClr val="tx1"/>
                </a:solidFill>
                <a:latin typeface="+mn-lt"/>
                <a:ea typeface="+mn-ea"/>
                <a:cs typeface="+mn-cs"/>
              </a:rPr>
            </a:br>
            <a:br>
              <a:rPr lang="en-US" sz="3200" dirty="0">
                <a:solidFill>
                  <a:schemeClr val="tx1"/>
                </a:solidFill>
                <a:latin typeface="+mn-lt"/>
                <a:ea typeface="+mn-ea"/>
                <a:cs typeface="+mn-cs"/>
              </a:rPr>
            </a:br>
            <a:r>
              <a:rPr lang="en-US" sz="3200" dirty="0">
                <a:solidFill>
                  <a:schemeClr val="tx1"/>
                </a:solidFill>
                <a:latin typeface="+mn-lt"/>
                <a:ea typeface="+mn-ea"/>
                <a:cs typeface="+mn-cs"/>
              </a:rPr>
              <a:t>2) Data collection and mapping </a:t>
            </a:r>
            <a:br>
              <a:rPr lang="en-US" sz="3200" dirty="0">
                <a:solidFill>
                  <a:schemeClr val="tx1"/>
                </a:solidFill>
                <a:latin typeface="+mn-lt"/>
                <a:ea typeface="+mn-ea"/>
                <a:cs typeface="+mn-cs"/>
              </a:rPr>
            </a:br>
            <a:br>
              <a:rPr lang="en-US" sz="3200" dirty="0">
                <a:solidFill>
                  <a:schemeClr val="tx1"/>
                </a:solidFill>
                <a:latin typeface="+mn-lt"/>
                <a:ea typeface="+mn-ea"/>
                <a:cs typeface="+mn-cs"/>
              </a:rPr>
            </a:br>
            <a:r>
              <a:rPr lang="en-US" sz="3200" dirty="0">
                <a:solidFill>
                  <a:schemeClr val="tx1"/>
                </a:solidFill>
                <a:latin typeface="+mn-lt"/>
                <a:ea typeface="+mn-ea"/>
                <a:cs typeface="+mn-cs"/>
              </a:rPr>
              <a:t>3) Data analysis and map production </a:t>
            </a:r>
          </a:p>
        </p:txBody>
      </p:sp>
      <p:sp>
        <p:nvSpPr>
          <p:cNvPr id="5" name="Rectangle 4"/>
          <p:cNvSpPr/>
          <p:nvPr/>
        </p:nvSpPr>
        <p:spPr>
          <a:xfrm>
            <a:off x="2340930" y="979055"/>
            <a:ext cx="6096000" cy="1107996"/>
          </a:xfrm>
          <a:prstGeom prst="rect">
            <a:avLst/>
          </a:prstGeom>
        </p:spPr>
        <p:txBody>
          <a:bodyPr>
            <a:spAutoFit/>
          </a:bodyPr>
          <a:lstStyle/>
          <a:p>
            <a:pPr algn="ctr"/>
            <a:r>
              <a:rPr lang="en-US" sz="4800" dirty="0">
                <a:solidFill>
                  <a:schemeClr val="bg1"/>
                </a:solidFill>
              </a:rPr>
              <a:t>What we do </a:t>
            </a:r>
            <a:br>
              <a:rPr lang="en-US" dirty="0"/>
            </a:br>
            <a:endParaRPr lang="en-US" dirty="0"/>
          </a:p>
        </p:txBody>
      </p:sp>
    </p:spTree>
    <p:extLst>
      <p:ext uri="{BB962C8B-B14F-4D97-AF65-F5344CB8AC3E}">
        <p14:creationId xmlns:p14="http://schemas.microsoft.com/office/powerpoint/2010/main" val="303545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397164" y="1"/>
            <a:ext cx="2918691" cy="979054"/>
          </a:xfrm>
          <a:prstGeom prst="rect">
            <a:avLst/>
          </a:prstGeom>
          <a:effectLst>
            <a:softEdge rad="63500"/>
          </a:effectLst>
        </p:spPr>
      </p:pic>
      <p:pic>
        <p:nvPicPr>
          <p:cNvPr id="3" name="Picture 6" descr="Somalia: Car bomb explosion rocks Mogadishu | News | DW | 12.01.2022">
            <a:extLst>
              <a:ext uri="{FF2B5EF4-FFF2-40B4-BE49-F238E27FC236}">
                <a16:creationId xmlns:a16="http://schemas.microsoft.com/office/drawing/2014/main" id="{90ED16BD-2C90-38A6-59E2-83F44437D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9" y="1034716"/>
            <a:ext cx="5317957" cy="5486399"/>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a:spLocks noGrp="1"/>
          </p:cNvSpPr>
          <p:nvPr>
            <p:ph type="subTitle" idx="1"/>
          </p:nvPr>
        </p:nvSpPr>
        <p:spPr>
          <a:xfrm>
            <a:off x="5462336" y="1034716"/>
            <a:ext cx="6256422" cy="5823284"/>
          </a:xfrm>
        </p:spPr>
        <p:txBody>
          <a:bodyPr>
            <a:normAutofit/>
          </a:bodyPr>
          <a:lstStyle/>
          <a:p>
            <a:endParaRPr lang="en-US" dirty="0">
              <a:solidFill>
                <a:schemeClr val="tx1"/>
              </a:solidFill>
            </a:endParaRPr>
          </a:p>
          <a:p>
            <a:r>
              <a:rPr lang="en-US" sz="2000" dirty="0">
                <a:solidFill>
                  <a:schemeClr val="tx1"/>
                </a:solidFill>
              </a:rPr>
              <a:t>UNICEF defines fragile contexts as: contexts where there is an accumulation and combination of risks as a result of context-specific underlying causes combined with insufficient coping capacity of the state, system and/or communities to manage, absorb or mitigate those risks</a:t>
            </a:r>
          </a:p>
          <a:p>
            <a:r>
              <a:rPr lang="en-US" sz="2000" dirty="0">
                <a:solidFill>
                  <a:schemeClr val="tx1"/>
                </a:solidFill>
              </a:rPr>
              <a:t>Fragile contexts are the world’s most dangerous places. They are countries, cities, regions and communities that are fraught with chronic instability, conflict and violence, trapping large numbers of people in a cycle of desperation and poverty</a:t>
            </a:r>
          </a:p>
          <a:p>
            <a:endParaRPr lang="en-US" dirty="0">
              <a:solidFill>
                <a:schemeClr val="tx1"/>
              </a:solidFill>
            </a:endParaRPr>
          </a:p>
        </p:txBody>
      </p:sp>
      <p:sp>
        <p:nvSpPr>
          <p:cNvPr id="5" name="Title 1"/>
          <p:cNvSpPr>
            <a:spLocks noGrp="1"/>
          </p:cNvSpPr>
          <p:nvPr>
            <p:ph type="ctrTitle"/>
          </p:nvPr>
        </p:nvSpPr>
        <p:spPr>
          <a:xfrm>
            <a:off x="2574758" y="549344"/>
            <a:ext cx="9144000" cy="429711"/>
          </a:xfrm>
        </p:spPr>
        <p:txBody>
          <a:bodyPr>
            <a:normAutofit/>
          </a:bodyPr>
          <a:lstStyle/>
          <a:p>
            <a:r>
              <a:rPr lang="en-US" sz="2800" b="1" dirty="0">
                <a:latin typeface="+mn-lt"/>
              </a:rPr>
              <a:t>WHAT IS A FRAGILE CONTEXT</a:t>
            </a:r>
          </a:p>
        </p:txBody>
      </p:sp>
    </p:spTree>
    <p:extLst>
      <p:ext uri="{BB962C8B-B14F-4D97-AF65-F5344CB8AC3E}">
        <p14:creationId xmlns:p14="http://schemas.microsoft.com/office/powerpoint/2010/main" val="38304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457322" y="0"/>
            <a:ext cx="2918691" cy="818146"/>
          </a:xfrm>
          <a:prstGeom prst="rect">
            <a:avLst/>
          </a:prstGeom>
          <a:effectLst>
            <a:softEdge rad="63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630854" cy="6858000"/>
          </a:xfrm>
          <a:prstGeom prst="rect">
            <a:avLst/>
          </a:prstGeom>
        </p:spPr>
      </p:pic>
      <p:sp>
        <p:nvSpPr>
          <p:cNvPr id="10" name="Title 1"/>
          <p:cNvSpPr>
            <a:spLocks noGrp="1"/>
          </p:cNvSpPr>
          <p:nvPr>
            <p:ph type="ctrTitle"/>
          </p:nvPr>
        </p:nvSpPr>
        <p:spPr>
          <a:xfrm>
            <a:off x="8775233" y="1648328"/>
            <a:ext cx="3075872" cy="1780672"/>
          </a:xfrm>
        </p:spPr>
        <p:txBody>
          <a:bodyPr>
            <a:normAutofit fontScale="90000"/>
          </a:bodyPr>
          <a:lstStyle/>
          <a:p>
            <a:r>
              <a:rPr lang="en-US" dirty="0">
                <a:solidFill>
                  <a:schemeClr val="tx1"/>
                </a:solidFill>
              </a:rPr>
              <a:t>Fragility index 110.5</a:t>
            </a:r>
            <a:br>
              <a:rPr lang="en-US" dirty="0">
                <a:solidFill>
                  <a:schemeClr val="tx1"/>
                </a:solidFill>
              </a:rPr>
            </a:br>
            <a:r>
              <a:rPr lang="en-US" dirty="0">
                <a:solidFill>
                  <a:schemeClr val="tx1"/>
                </a:solidFill>
              </a:rPr>
              <a:t>2nd after Yemen   </a:t>
            </a:r>
          </a:p>
        </p:txBody>
      </p:sp>
    </p:spTree>
    <p:extLst>
      <p:ext uri="{BB962C8B-B14F-4D97-AF65-F5344CB8AC3E}">
        <p14:creationId xmlns:p14="http://schemas.microsoft.com/office/powerpoint/2010/main" val="324782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43FF31-30B0-51C6-BB69-8E5F634850CF}"/>
              </a:ext>
            </a:extLst>
          </p:cNvPr>
          <p:cNvPicPr>
            <a:picLocks noChangeAspect="1"/>
          </p:cNvPicPr>
          <p:nvPr/>
        </p:nvPicPr>
        <p:blipFill>
          <a:blip r:embed="rId2"/>
          <a:stretch>
            <a:fillRect/>
          </a:stretch>
        </p:blipFill>
        <p:spPr>
          <a:xfrm>
            <a:off x="457322" y="0"/>
            <a:ext cx="2918691" cy="818146"/>
          </a:xfrm>
          <a:prstGeom prst="rect">
            <a:avLst/>
          </a:prstGeom>
          <a:effectLst>
            <a:softEdge rad="63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00" y="1631474"/>
            <a:ext cx="5451714" cy="4709215"/>
          </a:xfrm>
          <a:prstGeom prst="rect">
            <a:avLst/>
          </a:prstGeom>
        </p:spPr>
      </p:pic>
      <p:sp>
        <p:nvSpPr>
          <p:cNvPr id="2" name="Rectangle 1"/>
          <p:cNvSpPr/>
          <p:nvPr/>
        </p:nvSpPr>
        <p:spPr>
          <a:xfrm>
            <a:off x="3486646" y="1046699"/>
            <a:ext cx="5122108" cy="584775"/>
          </a:xfrm>
          <a:prstGeom prst="rect">
            <a:avLst/>
          </a:prstGeom>
        </p:spPr>
        <p:txBody>
          <a:bodyPr wrap="none">
            <a:spAutoFit/>
          </a:bodyPr>
          <a:lstStyle/>
          <a:p>
            <a:r>
              <a:rPr lang="en-US" sz="3200" b="1" dirty="0">
                <a:solidFill>
                  <a:schemeClr val="bg1"/>
                </a:solidFill>
              </a:rPr>
              <a:t>Solid waste Mapping project </a:t>
            </a:r>
            <a:endParaRPr lang="en-US" sz="3200" dirty="0">
              <a:solidFill>
                <a:schemeClr val="bg1"/>
              </a:solidFill>
            </a:endParaRPr>
          </a:p>
        </p:txBody>
      </p:sp>
      <p:pic>
        <p:nvPicPr>
          <p:cNvPr id="3" name="Picture 2"/>
          <p:cNvPicPr>
            <a:picLocks noChangeAspect="1"/>
          </p:cNvPicPr>
          <p:nvPr/>
        </p:nvPicPr>
        <p:blipFill>
          <a:blip r:embed="rId4"/>
          <a:stretch>
            <a:fillRect/>
          </a:stretch>
        </p:blipFill>
        <p:spPr>
          <a:xfrm>
            <a:off x="5682342" y="1631474"/>
            <a:ext cx="6509657" cy="4709215"/>
          </a:xfrm>
          <a:prstGeom prst="rect">
            <a:avLst/>
          </a:prstGeom>
        </p:spPr>
      </p:pic>
    </p:spTree>
    <p:extLst>
      <p:ext uri="{BB962C8B-B14F-4D97-AF65-F5344CB8AC3E}">
        <p14:creationId xmlns:p14="http://schemas.microsoft.com/office/powerpoint/2010/main" val="405873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57"/>
            <a:ext cx="12192000" cy="7833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7"/>
          <p:cNvSpPr txBox="1">
            <a:spLocks noChangeArrowheads="1"/>
          </p:cNvSpPr>
          <p:nvPr/>
        </p:nvSpPr>
        <p:spPr bwMode="auto">
          <a:xfrm>
            <a:off x="7008812" y="331955"/>
            <a:ext cx="51831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4325"/>
              </a:lnSpc>
            </a:pPr>
            <a:r>
              <a:rPr lang="en-US" altLang="zh-CN" sz="3600" dirty="0">
                <a:solidFill>
                  <a:srgbClr val="252827"/>
                </a:solidFill>
                <a:cs typeface="Arial" panose="020B0604020202020204" pitchFamily="34" charset="0"/>
                <a:sym typeface="Arial" panose="020B0604020202020204" pitchFamily="34" charset="0"/>
              </a:rPr>
              <a:t>PROJECT OBJECTIVES</a:t>
            </a:r>
          </a:p>
        </p:txBody>
      </p:sp>
      <p:sp>
        <p:nvSpPr>
          <p:cNvPr id="7" name="Text Box 18"/>
          <p:cNvSpPr txBox="1">
            <a:spLocks noChangeArrowheads="1"/>
          </p:cNvSpPr>
          <p:nvPr/>
        </p:nvSpPr>
        <p:spPr bwMode="auto">
          <a:xfrm>
            <a:off x="6096000" y="1178428"/>
            <a:ext cx="5293895" cy="206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ts val="2875"/>
              </a:lnSpc>
            </a:pPr>
            <a:r>
              <a:rPr lang="en-US" altLang="zh-CN" sz="2400" dirty="0">
                <a:solidFill>
                  <a:srgbClr val="252827"/>
                </a:solidFill>
                <a:cs typeface="Arial" panose="020B0604020202020204" pitchFamily="34" charset="0"/>
                <a:sym typeface="Arial" panose="020B0604020202020204" pitchFamily="34" charset="0"/>
              </a:rPr>
              <a:t>OBJECTIVE 1:</a:t>
            </a:r>
          </a:p>
          <a:p>
            <a:pPr marL="342900" indent="-342900">
              <a:lnSpc>
                <a:spcPts val="3300"/>
              </a:lnSpc>
              <a:buFont typeface="Arial" panose="020B0604020202020204" pitchFamily="34" charset="0"/>
              <a:buChar char="•"/>
            </a:pPr>
            <a:r>
              <a:rPr lang="en-US" altLang="zh-CN" sz="2400" dirty="0">
                <a:solidFill>
                  <a:srgbClr val="252827"/>
                </a:solidFill>
                <a:cs typeface="Arial" panose="020B0604020202020204" pitchFamily="34" charset="0"/>
                <a:sym typeface="Arial" panose="020B0604020202020204" pitchFamily="34" charset="0"/>
              </a:rPr>
              <a:t>CREATE </a:t>
            </a:r>
            <a:r>
              <a:rPr lang="en-US" altLang="zh-CN" sz="2400" dirty="0">
                <a:solidFill>
                  <a:srgbClr val="FF1616"/>
                </a:solidFill>
                <a:cs typeface="Arial" panose="020B0604020202020204" pitchFamily="34" charset="0"/>
                <a:sym typeface="Arial" panose="020B0604020202020204" pitchFamily="34" charset="0"/>
              </a:rPr>
              <a:t>HIGH-QUALITY GEOGRAPHIC DATA </a:t>
            </a:r>
            <a:r>
              <a:rPr lang="en-US" altLang="zh-CN" sz="2400" dirty="0">
                <a:solidFill>
                  <a:srgbClr val="252827"/>
                </a:solidFill>
                <a:cs typeface="Arial" panose="020B0604020202020204" pitchFamily="34" charset="0"/>
                <a:sym typeface="Arial" panose="020B0604020202020204" pitchFamily="34" charset="0"/>
              </a:rPr>
              <a:t>THAT WILL BE USED TO UNDERSTAND THE VOLUME AND DISTRIBUTION OF SOLID WASTE SITES</a:t>
            </a:r>
          </a:p>
        </p:txBody>
      </p:sp>
      <p:sp>
        <p:nvSpPr>
          <p:cNvPr id="8" name="Text Box 19"/>
          <p:cNvSpPr txBox="1">
            <a:spLocks noChangeArrowheads="1"/>
          </p:cNvSpPr>
          <p:nvPr/>
        </p:nvSpPr>
        <p:spPr bwMode="auto">
          <a:xfrm>
            <a:off x="6096000" y="3540294"/>
            <a:ext cx="5478379"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ts val="2875"/>
              </a:lnSpc>
            </a:pPr>
            <a:r>
              <a:rPr lang="en-US" altLang="zh-CN" sz="2400" dirty="0">
                <a:solidFill>
                  <a:srgbClr val="252827"/>
                </a:solidFill>
                <a:cs typeface="Arial" panose="020B0604020202020204" pitchFamily="34" charset="0"/>
                <a:sym typeface="Arial" panose="020B0604020202020204" pitchFamily="34" charset="0"/>
              </a:rPr>
              <a:t>OBJECTIVE 2:</a:t>
            </a:r>
          </a:p>
          <a:p>
            <a:pPr marL="342900" indent="-342900">
              <a:lnSpc>
                <a:spcPts val="3300"/>
              </a:lnSpc>
              <a:buFont typeface="Arial" panose="020B0604020202020204" pitchFamily="34" charset="0"/>
              <a:buChar char="•"/>
            </a:pPr>
            <a:r>
              <a:rPr lang="en-US" altLang="zh-CN" sz="2400" dirty="0">
                <a:solidFill>
                  <a:srgbClr val="252827"/>
                </a:solidFill>
                <a:cs typeface="Arial" panose="020B0604020202020204" pitchFamily="34" charset="0"/>
                <a:sym typeface="Arial" panose="020B0604020202020204" pitchFamily="34" charset="0"/>
              </a:rPr>
              <a:t>CREATE </a:t>
            </a:r>
            <a:r>
              <a:rPr lang="en-US" altLang="zh-CN" sz="2400" dirty="0">
                <a:solidFill>
                  <a:srgbClr val="FF1616"/>
                </a:solidFill>
                <a:cs typeface="Arial" panose="020B0604020202020204" pitchFamily="34" charset="0"/>
                <a:sym typeface="Arial" panose="020B0604020202020204" pitchFamily="34" charset="0"/>
              </a:rPr>
              <a:t>EMPLOYMENT OPPORTUNITIES </a:t>
            </a:r>
            <a:r>
              <a:rPr lang="en-US" altLang="zh-CN" sz="2400" dirty="0">
                <a:solidFill>
                  <a:srgbClr val="252827"/>
                </a:solidFill>
                <a:cs typeface="Arial" panose="020B0604020202020204" pitchFamily="34" charset="0"/>
                <a:sym typeface="Arial" panose="020B0604020202020204" pitchFamily="34" charset="0"/>
              </a:rPr>
              <a:t>FOR SOMALIA’S YOUTH BY ENGAGING THEM TO COLLECT DATA</a:t>
            </a:r>
          </a:p>
        </p:txBody>
      </p:sp>
      <p:sp>
        <p:nvSpPr>
          <p:cNvPr id="9" name="Text Box 20"/>
          <p:cNvSpPr txBox="1">
            <a:spLocks noChangeArrowheads="1"/>
          </p:cNvSpPr>
          <p:nvPr/>
        </p:nvSpPr>
        <p:spPr bwMode="auto">
          <a:xfrm>
            <a:off x="6096000" y="5222462"/>
            <a:ext cx="5662863"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ts val="2888"/>
              </a:lnSpc>
            </a:pPr>
            <a:r>
              <a:rPr lang="en-US" altLang="zh-CN" sz="2400" dirty="0">
                <a:solidFill>
                  <a:srgbClr val="252827"/>
                </a:solidFill>
                <a:cs typeface="Arial" panose="020B0604020202020204" pitchFamily="34" charset="0"/>
                <a:sym typeface="Arial" panose="020B0604020202020204" pitchFamily="34" charset="0"/>
              </a:rPr>
              <a:t>OBJECTIVE 3:</a:t>
            </a:r>
          </a:p>
          <a:p>
            <a:pPr marL="342900" indent="-342900">
              <a:lnSpc>
                <a:spcPts val="3300"/>
              </a:lnSpc>
              <a:buFont typeface="Arial" panose="020B0604020202020204" pitchFamily="34" charset="0"/>
              <a:buChar char="•"/>
            </a:pPr>
            <a:r>
              <a:rPr lang="en-US" altLang="zh-CN" sz="2400" dirty="0">
                <a:solidFill>
                  <a:srgbClr val="252827"/>
                </a:solidFill>
                <a:cs typeface="Arial" panose="020B0604020202020204" pitchFamily="34" charset="0"/>
                <a:sym typeface="Arial" panose="020B0604020202020204" pitchFamily="34" charset="0"/>
              </a:rPr>
              <a:t>PROVIDE </a:t>
            </a:r>
            <a:r>
              <a:rPr lang="en-US" altLang="zh-CN" sz="2400" dirty="0">
                <a:solidFill>
                  <a:srgbClr val="FF1616"/>
                </a:solidFill>
                <a:cs typeface="Arial" panose="020B0604020202020204" pitchFamily="34" charset="0"/>
                <a:sym typeface="Arial" panose="020B0604020202020204" pitchFamily="34" charset="0"/>
              </a:rPr>
              <a:t>LEARNING OPPORTUNITIES </a:t>
            </a:r>
            <a:r>
              <a:rPr lang="en-US" altLang="zh-CN" sz="2400" dirty="0">
                <a:solidFill>
                  <a:srgbClr val="252827"/>
                </a:solidFill>
                <a:cs typeface="Arial" panose="020B0604020202020204" pitchFamily="34" charset="0"/>
                <a:sym typeface="Arial" panose="020B0604020202020204" pitchFamily="34" charset="0"/>
              </a:rPr>
              <a:t>ON VALUABLE DIGITAL SKILLS AND GEOSPATIAL TECHNOLOGY</a:t>
            </a:r>
          </a:p>
        </p:txBody>
      </p:sp>
    </p:spTree>
    <p:extLst>
      <p:ext uri="{BB962C8B-B14F-4D97-AF65-F5344CB8AC3E}">
        <p14:creationId xmlns:p14="http://schemas.microsoft.com/office/powerpoint/2010/main" val="3891208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vYakX4mS3CzDWeBOx6hE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369</TotalTime>
  <Words>731</Words>
  <Application>Microsoft Office PowerPoint</Application>
  <PresentationFormat>Widescreen</PresentationFormat>
  <Paragraphs>90</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(Body)</vt:lpstr>
      <vt:lpstr>Calibri Light</vt:lpstr>
      <vt:lpstr>Wingdings</vt:lpstr>
      <vt:lpstr>Office Theme</vt:lpstr>
      <vt:lpstr>think-cell Slide</vt:lpstr>
      <vt:lpstr>Mapping in a Fragile context</vt:lpstr>
      <vt:lpstr>About Us</vt:lpstr>
      <vt:lpstr>Our goal </vt:lpstr>
      <vt:lpstr>PowerPoint Presentation</vt:lpstr>
      <vt:lpstr>1) Training and capacity building   2) Data collection and mapping   3) Data analysis and map production </vt:lpstr>
      <vt:lpstr>WHAT IS A FRAGILE CONTEXT</vt:lpstr>
      <vt:lpstr>Fragility index 110.5 2nd after Yemen   </vt:lpstr>
      <vt:lpstr>PowerPoint Presentation</vt:lpstr>
      <vt:lpstr>PowerPoint Presentation</vt:lpstr>
      <vt:lpstr>Approach </vt:lpstr>
      <vt:lpstr>PowerPoint Presentation</vt:lpstr>
      <vt:lpstr>PowerPoint Presentation</vt:lpstr>
      <vt:lpstr>PowerPoint Presentation</vt:lpstr>
      <vt:lpstr>Planning Field Data Collection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in Fragile context</dc:title>
  <dc:creator>hp</dc:creator>
  <cp:lastModifiedBy>Ahmed Abdullahi</cp:lastModifiedBy>
  <cp:revision>31</cp:revision>
  <dcterms:created xsi:type="dcterms:W3CDTF">2023-01-13T08:41:34Z</dcterms:created>
  <dcterms:modified xsi:type="dcterms:W3CDTF">2023-04-27T09:23:31Z</dcterms:modified>
</cp:coreProperties>
</file>